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8" r:id="rId4"/>
    <p:sldId id="288" r:id="rId5"/>
    <p:sldId id="257" r:id="rId6"/>
    <p:sldId id="289" r:id="rId7"/>
    <p:sldId id="301" r:id="rId8"/>
    <p:sldId id="302" r:id="rId9"/>
    <p:sldId id="304" r:id="rId10"/>
    <p:sldId id="290" r:id="rId11"/>
    <p:sldId id="291" r:id="rId12"/>
    <p:sldId id="292" r:id="rId13"/>
    <p:sldId id="294" r:id="rId14"/>
    <p:sldId id="296" r:id="rId15"/>
    <p:sldId id="298" r:id="rId16"/>
    <p:sldId id="299" r:id="rId17"/>
    <p:sldId id="300" r:id="rId18"/>
    <p:sldId id="314" r:id="rId19"/>
    <p:sldId id="303" r:id="rId20"/>
    <p:sldId id="306" r:id="rId21"/>
    <p:sldId id="307" r:id="rId22"/>
    <p:sldId id="309" r:id="rId23"/>
    <p:sldId id="311" r:id="rId24"/>
    <p:sldId id="312" r:id="rId25"/>
    <p:sldId id="313" r:id="rId26"/>
    <p:sldId id="285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A459"/>
    <a:srgbClr val="08ECB0"/>
    <a:srgbClr val="0D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1" autoAdjust="0"/>
    <p:restoredTop sz="99255" autoAdjust="0"/>
  </p:normalViewPr>
  <p:slideViewPr>
    <p:cSldViewPr snapToGrid="0">
      <p:cViewPr varScale="1">
        <p:scale>
          <a:sx n="84" d="100"/>
          <a:sy n="84" d="100"/>
        </p:scale>
        <p:origin x="-630" y="-90"/>
      </p:cViewPr>
      <p:guideLst>
        <p:guide orient="horz" pos="217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957389" y="128591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3411538" y="1989915"/>
            <a:ext cx="52720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 211</a:t>
            </a:r>
            <a:r>
              <a:rPr lang="zh-CN" altLang="en-US" sz="72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72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76767" y="3927487"/>
            <a:ext cx="58272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网络视频招聘会参会方法</a:t>
            </a:r>
            <a:endParaRPr lang="zh-CN" altLang="en-US" sz="40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910" y="1433195"/>
            <a:ext cx="6628765" cy="288544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6740" y="222954"/>
            <a:ext cx="47970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FOURTH STEP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第四步   登陆</a:t>
            </a:r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QQ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，进入会场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70299" y="3425188"/>
            <a:ext cx="974102" cy="48118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760" y="2221865"/>
            <a:ext cx="7505700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30215" y="2145030"/>
            <a:ext cx="1225550" cy="48133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807104" y="2331192"/>
            <a:ext cx="8807609" cy="2297252"/>
            <a:chOff x="1908704" y="4351903"/>
            <a:chExt cx="8375474" cy="2184540"/>
          </a:xfrm>
        </p:grpSpPr>
        <p:pic>
          <p:nvPicPr>
            <p:cNvPr id="17" name="图片 16" descr="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908704" y="4351903"/>
              <a:ext cx="8375474" cy="2184540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2150533" y="4476044"/>
              <a:ext cx="1682045" cy="4064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413955" y="4515556"/>
              <a:ext cx="1433689" cy="346395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644163" y="211665"/>
            <a:ext cx="31037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FIFTH STEP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第五步   搜索简历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2386" y="228600"/>
            <a:ext cx="636059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SIXTH STEP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第六步  查看收到简历，发面试通知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4" name="图片 13" descr="1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5561" y="2968768"/>
            <a:ext cx="5838119" cy="1830131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4789168" y="4942832"/>
            <a:ext cx="5210175" cy="1485900"/>
            <a:chOff x="726420" y="5133888"/>
            <a:chExt cx="5210175" cy="1485900"/>
          </a:xfrm>
        </p:grpSpPr>
        <p:pic>
          <p:nvPicPr>
            <p:cNvPr id="13" name="图片 12" descr="10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6420" y="5133888"/>
              <a:ext cx="5210175" cy="1485900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3410530" y="5699745"/>
              <a:ext cx="993423" cy="42897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62107" y="1566573"/>
            <a:ext cx="5172075" cy="1285875"/>
            <a:chOff x="655159" y="1757629"/>
            <a:chExt cx="5172075" cy="1285875"/>
          </a:xfrm>
        </p:grpSpPr>
        <p:pic>
          <p:nvPicPr>
            <p:cNvPr id="12" name="图片 11" descr="9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5159" y="1757629"/>
              <a:ext cx="5172075" cy="1285875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3111375" y="2380812"/>
              <a:ext cx="1428045" cy="604854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2386" y="228600"/>
            <a:ext cx="50736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SEVEN STEP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第七步   加</a:t>
            </a:r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QQ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发起视频面试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3" name="图片 12" descr="1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2509" y="3486666"/>
            <a:ext cx="9419267" cy="2688071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3192603" y="1438910"/>
            <a:ext cx="6032734" cy="1838855"/>
            <a:chOff x="3142015" y="2108079"/>
            <a:chExt cx="5042431" cy="1536998"/>
          </a:xfrm>
        </p:grpSpPr>
        <p:pic>
          <p:nvPicPr>
            <p:cNvPr id="12" name="图片 11" descr="13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2015" y="2108079"/>
              <a:ext cx="5042431" cy="1536998"/>
            </a:xfrm>
            <a:prstGeom prst="rect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4583288" y="2472265"/>
              <a:ext cx="1233311" cy="51928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2305" y="2501900"/>
            <a:ext cx="588581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JJ)]]IBJSW69``ET_LNZYN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93761" y="2454729"/>
            <a:ext cx="4845261" cy="399278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12" name="图片 11" descr="%FZUM%U[7E$E`DHEGRYJ0E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820" y="1851377"/>
            <a:ext cx="4912496" cy="3994009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61097" y="228600"/>
            <a:ext cx="50736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SEVEN STEP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第七步   加</a:t>
            </a:r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QQ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发起视频面试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14" name="图片 13" descr="1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6316" y="1809036"/>
            <a:ext cx="5340350" cy="1650653"/>
          </a:xfrm>
          <a:prstGeom prst="rect">
            <a:avLst/>
          </a:prstGeom>
        </p:spPr>
      </p:pic>
      <p:pic>
        <p:nvPicPr>
          <p:cNvPr id="16" name="图片 15" descr="1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4346" y="4046363"/>
            <a:ext cx="5166114" cy="1568093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55452" y="211665"/>
            <a:ext cx="46277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EIGHTH STEP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第八步   反馈面试结果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0885" y="4864100"/>
            <a:ext cx="499808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文本占位符 1229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6723" y="2948942"/>
            <a:ext cx="4989542" cy="3353831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9289" y="1185333"/>
            <a:ext cx="11356621" cy="922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 smtClean="0">
                <a:sym typeface="+mn-ea"/>
              </a:rPr>
              <a:t>主办方可查看参会企业数量，招聘职位，岗位，和入场求职人数，面试情况状况</a:t>
            </a:r>
            <a:r>
              <a:rPr lang="zh-CN" altLang="en-US" b="1" dirty="0" smtClean="0">
                <a:sym typeface="+mn-ea"/>
              </a:rPr>
              <a:t>（学校输入校名可查看本校学生入场数量）</a:t>
            </a:r>
            <a:endParaRPr lang="zh-CN" altLang="en-US" b="1" dirty="0" smtClean="0"/>
          </a:p>
        </p:txBody>
      </p:sp>
      <p:grpSp>
        <p:nvGrpSpPr>
          <p:cNvPr id="15" name="组合 14"/>
          <p:cNvGrpSpPr/>
          <p:nvPr/>
        </p:nvGrpSpPr>
        <p:grpSpPr>
          <a:xfrm>
            <a:off x="741186" y="2331303"/>
            <a:ext cx="5580263" cy="3143810"/>
            <a:chOff x="741186" y="2331303"/>
            <a:chExt cx="5580263" cy="3143810"/>
          </a:xfrm>
        </p:grpSpPr>
        <p:pic>
          <p:nvPicPr>
            <p:cNvPr id="12" name="图片 11" descr="17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1186" y="2331303"/>
              <a:ext cx="5580263" cy="3143810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824089" y="3454400"/>
              <a:ext cx="5317067" cy="28222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89319" y="222954"/>
            <a:ext cx="26860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NINTH STEP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第九步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115" y="3038475"/>
            <a:ext cx="4028440" cy="354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1098" y="228600"/>
            <a:ext cx="32787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USAGE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求职者使用方法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9334" y="1696050"/>
            <a:ext cx="11264310" cy="3334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/>
              <a:t>1</a:t>
            </a:r>
            <a:r>
              <a:rPr lang="zh-CN" altLang="en-US" dirty="0" smtClean="0"/>
              <a:t>、选择一个</a:t>
            </a:r>
            <a:r>
              <a:rPr lang="zh-CN" altLang="en-US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安静、整洁</a:t>
            </a:r>
            <a:r>
              <a:rPr lang="zh-CN" altLang="en-US" dirty="0" smtClean="0"/>
              <a:t>的场所，准备一台可上网电脑，须有</a:t>
            </a:r>
            <a:r>
              <a:rPr lang="zh-CN" altLang="en-US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摄像头、耳麦</a:t>
            </a:r>
            <a:r>
              <a:rPr lang="zh-CN" altLang="en-US" dirty="0" smtClean="0"/>
              <a:t>，可</a:t>
            </a:r>
            <a:r>
              <a:rPr lang="en-US" altLang="zh-CN" dirty="0" smtClean="0"/>
              <a:t>QQ</a:t>
            </a:r>
            <a:r>
              <a:rPr lang="zh-CN" altLang="en-US" dirty="0" smtClean="0"/>
              <a:t>视频；</a:t>
            </a:r>
            <a:endParaRPr lang="zh-CN" altLang="en-US" dirty="0" smtClean="0"/>
          </a:p>
          <a:p>
            <a:pPr>
              <a:lnSpc>
                <a:spcPct val="200000"/>
              </a:lnSpc>
            </a:pPr>
            <a:r>
              <a:rPr lang="en-US" altLang="zh-CN" dirty="0" smtClean="0"/>
              <a:t>2</a:t>
            </a:r>
            <a:r>
              <a:rPr lang="zh-CN" altLang="en-US" dirty="0" smtClean="0"/>
              <a:t>、登录</a:t>
            </a:r>
            <a:r>
              <a:rPr lang="en-US" altLang="zh-CN" dirty="0" smtClean="0"/>
              <a:t>211</a:t>
            </a:r>
            <a:r>
              <a:rPr lang="zh-CN" altLang="en-US" dirty="0" smtClean="0"/>
              <a:t>校招网</a:t>
            </a:r>
            <a:r>
              <a:rPr lang="zh-CN" altLang="en-US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注册个人会员</a:t>
            </a:r>
            <a:r>
              <a:rPr lang="zh-CN" altLang="en-US" dirty="0" smtClean="0"/>
              <a:t>，完善简历，并</a:t>
            </a:r>
            <a:r>
              <a:rPr lang="zh-CN" altLang="en-US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绑定本人</a:t>
            </a:r>
            <a:r>
              <a:rPr lang="en-US" altLang="zh-CN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QQ</a:t>
            </a:r>
            <a:r>
              <a:rPr lang="zh-CN" altLang="en-US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号</a:t>
            </a:r>
            <a:r>
              <a:rPr lang="zh-CN" altLang="en-US" dirty="0" smtClean="0"/>
              <a:t>；</a:t>
            </a:r>
            <a:endParaRPr lang="zh-CN" altLang="en-US" dirty="0" smtClean="0"/>
          </a:p>
          <a:p>
            <a:pPr>
              <a:lnSpc>
                <a:spcPct val="200000"/>
              </a:lnSpc>
            </a:pPr>
            <a:r>
              <a:rPr lang="en-US" altLang="zh-CN" dirty="0" smtClean="0"/>
              <a:t>3</a:t>
            </a:r>
            <a:r>
              <a:rPr lang="zh-CN" altLang="en-US" dirty="0" smtClean="0"/>
              <a:t>、进入会场后，可浏览招聘单位和招聘职位，对自己意向的职位点击投递简历，招聘单位</a:t>
            </a:r>
            <a:r>
              <a:rPr lang="en-US" altLang="zh-CN" dirty="0" smtClean="0"/>
              <a:t>HR</a:t>
            </a:r>
            <a:r>
              <a:rPr lang="zh-CN" altLang="en-US" dirty="0" smtClean="0"/>
              <a:t>会实时在线查看简历，并对合适的求职者发放面试通知书，</a:t>
            </a:r>
            <a:r>
              <a:rPr lang="zh-CN" altLang="en-US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收到面试通知书</a:t>
            </a:r>
            <a:r>
              <a:rPr lang="zh-CN" altLang="en-US" dirty="0" smtClean="0"/>
              <a:t>后点击企业的</a:t>
            </a:r>
            <a:r>
              <a:rPr lang="en-US" altLang="zh-CN" dirty="0" smtClean="0"/>
              <a:t>QQ</a:t>
            </a:r>
            <a:r>
              <a:rPr lang="zh-CN" altLang="en-US" dirty="0" smtClean="0"/>
              <a:t>并</a:t>
            </a:r>
            <a:r>
              <a:rPr lang="zh-CN" altLang="en-US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加好友</a:t>
            </a:r>
            <a:r>
              <a:rPr lang="zh-CN" altLang="en-US" dirty="0" smtClean="0"/>
              <a:t>，开始</a:t>
            </a:r>
            <a:r>
              <a:rPr lang="en-US" altLang="zh-CN" dirty="0" smtClean="0"/>
              <a:t>QQ</a:t>
            </a:r>
            <a:r>
              <a:rPr lang="zh-CN" altLang="en-US" dirty="0" smtClean="0"/>
              <a:t>视频面试； </a:t>
            </a:r>
            <a:endParaRPr lang="zh-CN" altLang="en-US" dirty="0" smtClean="0"/>
          </a:p>
          <a:p>
            <a:pPr>
              <a:lnSpc>
                <a:spcPct val="200000"/>
              </a:lnSpc>
            </a:pPr>
            <a:r>
              <a:rPr lang="en-US" altLang="zh-CN" dirty="0" smtClean="0"/>
              <a:t>4</a:t>
            </a:r>
            <a:r>
              <a:rPr lang="zh-CN" altLang="en-US" dirty="0" smtClean="0"/>
              <a:t>、面试结束，企业会对求职者发放面试结果：复试通知，录用通知，面试未通过。并进一步沟通，签订合同或进入复试。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1098" y="228600"/>
            <a:ext cx="26860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FIRST  STEP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第一步   注册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23534" y="2333449"/>
            <a:ext cx="4930600" cy="2821349"/>
            <a:chOff x="529382" y="2164115"/>
            <a:chExt cx="5210175" cy="2981325"/>
          </a:xfrm>
        </p:grpSpPr>
        <p:pic>
          <p:nvPicPr>
            <p:cNvPr id="14" name="图片 13" descr="1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29382" y="2164115"/>
              <a:ext cx="5210175" cy="2981325"/>
            </a:xfrm>
            <a:prstGeom prst="rect">
              <a:avLst/>
            </a:prstGeom>
            <a:ln w="9525">
              <a:solidFill>
                <a:srgbClr val="14A459"/>
              </a:solidFill>
            </a:ln>
          </p:spPr>
        </p:pic>
        <p:sp>
          <p:nvSpPr>
            <p:cNvPr id="15" name="椭圆 14"/>
            <p:cNvSpPr/>
            <p:nvPr/>
          </p:nvSpPr>
          <p:spPr>
            <a:xfrm>
              <a:off x="4459111" y="3759201"/>
              <a:ext cx="726896" cy="45155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28266" y="1473201"/>
            <a:ext cx="5587999" cy="4600223"/>
            <a:chOff x="6175022" y="2015067"/>
            <a:chExt cx="5587999" cy="4600223"/>
          </a:xfrm>
        </p:grpSpPr>
        <p:pic>
          <p:nvPicPr>
            <p:cNvPr id="19" name="图片 18" descr="2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75022" y="2560770"/>
              <a:ext cx="5587999" cy="4054520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6191956" y="2737556"/>
              <a:ext cx="1715911" cy="32737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3" name="直接连接符 22"/>
            <p:cNvCxnSpPr/>
            <p:nvPr/>
          </p:nvCxnSpPr>
          <p:spPr>
            <a:xfrm rot="5400000" flipH="1" flipV="1">
              <a:off x="7382933" y="2494844"/>
              <a:ext cx="304800" cy="14675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6620930" y="2015067"/>
              <a:ext cx="20940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00B050"/>
                  </a:solidFill>
                  <a:latin typeface="微软雅黑" charset="0"/>
                  <a:ea typeface="微软雅黑" charset="0"/>
                </a:rPr>
                <a:t>“我”是学生</a:t>
              </a:r>
              <a:endPara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2" name="组合 19"/>
          <p:cNvGrpSpPr/>
          <p:nvPr/>
        </p:nvGrpSpPr>
        <p:grpSpPr>
          <a:xfrm>
            <a:off x="1625601" y="1591733"/>
            <a:ext cx="9310411" cy="4233334"/>
            <a:chOff x="1853318" y="2588085"/>
            <a:chExt cx="8656638" cy="3859812"/>
          </a:xfrm>
        </p:grpSpPr>
        <p:pic>
          <p:nvPicPr>
            <p:cNvPr id="16" name="图片 15" descr="22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53318" y="2588085"/>
              <a:ext cx="8656638" cy="3859812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2077156" y="5192889"/>
              <a:ext cx="801511" cy="22577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683676" y="228600"/>
            <a:ext cx="31997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SECOND STEP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第二步  完善简历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56623" y="1107389"/>
            <a:ext cx="8787199" cy="1463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</a:t>
            </a:r>
            <a:r>
              <a:rPr lang="zh-CN" altLang="en-US" sz="36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咸阳师范学院2016届毕业生</a:t>
            </a:r>
            <a:endParaRPr lang="zh-CN" altLang="en-US" sz="36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pPr algn="ctr"/>
            <a:r>
              <a:rPr lang="zh-CN" altLang="en-US" sz="36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 网络视频招聘会</a:t>
            </a:r>
            <a:endParaRPr lang="zh-CN" altLang="en-US" sz="36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" name="TextBox 6"/>
          <p:cNvSpPr txBox="1"/>
          <p:nvPr/>
        </p:nvSpPr>
        <p:spPr>
          <a:xfrm>
            <a:off x="2348865" y="4089400"/>
            <a:ext cx="7967980" cy="1615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 dirty="0" smtClean="0">
                <a:solidFill>
                  <a:srgbClr val="14A459"/>
                </a:solidFill>
                <a:latin typeface="新宋体" charset="0"/>
                <a:ea typeface="新宋体" charset="0"/>
              </a:rPr>
              <a:t> </a:t>
            </a:r>
            <a:r>
              <a:rPr lang="en-US" altLang="zh-CN" sz="2400" b="1" dirty="0" smtClean="0">
                <a:solidFill>
                  <a:srgbClr val="14A459"/>
                </a:solidFill>
                <a:latin typeface="新宋体" charset="0"/>
                <a:ea typeface="新宋体" charset="0"/>
              </a:rPr>
              <a:t>04-16</a:t>
            </a:r>
            <a:r>
              <a:rPr lang="zh-CN" altLang="en-US" sz="2400" b="1" dirty="0" smtClean="0">
                <a:solidFill>
                  <a:srgbClr val="14A459"/>
                </a:solidFill>
                <a:latin typeface="新宋体" charset="0"/>
                <a:ea typeface="新宋体" charset="0"/>
              </a:rPr>
              <a:t>页····</a:t>
            </a:r>
            <a:r>
              <a:rPr lang="zh-CN" altLang="en-US" sz="2400" b="1" dirty="0" smtClean="0">
                <a:solidFill>
                  <a:srgbClr val="14A459"/>
                </a:solidFill>
                <a:latin typeface="新宋体" charset="0"/>
                <a:ea typeface="新宋体" charset="0"/>
                <a:sym typeface="+mn-ea"/>
              </a:rPr>
              <a:t>招聘单位使用方法</a:t>
            </a:r>
            <a:endParaRPr lang="zh-CN" altLang="en-US" sz="2400" b="1" dirty="0" smtClean="0">
              <a:solidFill>
                <a:srgbClr val="14A459"/>
              </a:solidFill>
              <a:latin typeface="新宋体" charset="0"/>
              <a:ea typeface="新宋体" charset="0"/>
              <a:sym typeface="+mn-ea"/>
            </a:endParaRPr>
          </a:p>
          <a:p>
            <a:pPr algn="ctr"/>
            <a:endParaRPr lang="zh-CN" altLang="en-US" sz="2400" b="1" dirty="0" smtClean="0">
              <a:solidFill>
                <a:srgbClr val="14A459"/>
              </a:solidFill>
              <a:latin typeface="新宋体" charset="0"/>
              <a:ea typeface="新宋体" charset="0"/>
              <a:sym typeface="+mn-ea"/>
            </a:endParaRPr>
          </a:p>
          <a:p>
            <a:pPr algn="ctr"/>
            <a:endParaRPr lang="zh-CN" altLang="en-US" sz="2400" b="1" dirty="0" smtClean="0">
              <a:solidFill>
                <a:srgbClr val="14A459"/>
              </a:solidFill>
              <a:latin typeface="新宋体" charset="0"/>
              <a:ea typeface="新宋体" charset="0"/>
              <a:sym typeface="+mn-ea"/>
            </a:endParaRPr>
          </a:p>
          <a:p>
            <a:pPr algn="ctr"/>
            <a:r>
              <a:rPr lang="en-US" altLang="zh-CN" sz="2400" b="1" dirty="0" smtClean="0">
                <a:solidFill>
                  <a:srgbClr val="14A459"/>
                </a:solidFill>
                <a:latin typeface="新宋体" charset="0"/>
                <a:ea typeface="新宋体" charset="0"/>
              </a:rPr>
              <a:t>17-24</a:t>
            </a:r>
            <a:r>
              <a:rPr lang="zh-CN" altLang="en-US" sz="2400" b="1" dirty="0" smtClean="0">
                <a:solidFill>
                  <a:srgbClr val="14A459"/>
                </a:solidFill>
                <a:latin typeface="新宋体" charset="0"/>
                <a:ea typeface="新宋体" charset="0"/>
              </a:rPr>
              <a:t>页····学生</a:t>
            </a:r>
            <a:r>
              <a:rPr lang="zh-CN" altLang="en-US" sz="2400" b="1" dirty="0" smtClean="0">
                <a:solidFill>
                  <a:srgbClr val="14A459"/>
                </a:solidFill>
                <a:latin typeface="新宋体" charset="0"/>
                <a:ea typeface="新宋体" charset="0"/>
                <a:sym typeface="+mn-ea"/>
              </a:rPr>
              <a:t>单位使用方法</a:t>
            </a:r>
            <a:endParaRPr lang="zh-CN" altLang="en-US" sz="2400" b="1" dirty="0" smtClean="0">
              <a:solidFill>
                <a:srgbClr val="14A459"/>
              </a:solidFill>
              <a:latin typeface="新宋体" charset="0"/>
              <a:ea typeface="新宋体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08900" y="4210685"/>
            <a:ext cx="3909695" cy="47434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2387" y="228600"/>
            <a:ext cx="52317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THIRD STEP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第三步   登陆</a:t>
            </a:r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QQ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，进入会场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97538" y="1730343"/>
            <a:ext cx="5602320" cy="3525696"/>
            <a:chOff x="2164291" y="1463905"/>
            <a:chExt cx="7476419" cy="4705119"/>
          </a:xfrm>
        </p:grpSpPr>
        <p:pic>
          <p:nvPicPr>
            <p:cNvPr id="11" name="图片 10" descr="1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64291" y="1463905"/>
              <a:ext cx="7476419" cy="4705119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2302933" y="5226756"/>
              <a:ext cx="857956" cy="27093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661376" y="3132667"/>
              <a:ext cx="2263423" cy="265289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52665" y="3565006"/>
            <a:ext cx="5177012" cy="2933459"/>
            <a:chOff x="6552665" y="3565006"/>
            <a:chExt cx="5177012" cy="2933459"/>
          </a:xfrm>
        </p:grpSpPr>
        <p:pic>
          <p:nvPicPr>
            <p:cNvPr id="21" name="图片 20" descr="2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52665" y="3565006"/>
              <a:ext cx="5177012" cy="2933459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7112000" y="3905956"/>
              <a:ext cx="880533" cy="3048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4280" y="4226560"/>
            <a:ext cx="3641725" cy="4419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9865" y="1017270"/>
            <a:ext cx="5174615" cy="25323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84795" y="2807335"/>
            <a:ext cx="892810" cy="31559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4162" y="222954"/>
            <a:ext cx="47970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FOURTH STEP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第四步   搜索职位，投递简历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24088" y="2170147"/>
            <a:ext cx="7387523" cy="2955008"/>
            <a:chOff x="1095022" y="2192725"/>
            <a:chExt cx="7387523" cy="2955008"/>
          </a:xfrm>
        </p:grpSpPr>
        <p:grpSp>
          <p:nvGrpSpPr>
            <p:cNvPr id="2" name="组合 22"/>
            <p:cNvGrpSpPr/>
            <p:nvPr/>
          </p:nvGrpSpPr>
          <p:grpSpPr>
            <a:xfrm>
              <a:off x="1095022" y="2192725"/>
              <a:ext cx="7387523" cy="2955008"/>
              <a:chOff x="3149599" y="1876636"/>
              <a:chExt cx="5734757" cy="2293902"/>
            </a:xfrm>
          </p:grpSpPr>
          <p:pic>
            <p:nvPicPr>
              <p:cNvPr id="1025" name="Picture 1" descr="C:\Users\Administrator\Documents\Tencent Files\2934376483\Image\C2C\MT4D_)}OPFHHF}%H6KK]AX9.png"/>
              <p:cNvPicPr>
                <a:picLocks noChangeAspect="1" noChangeArrowheads="1"/>
              </p:cNvPicPr>
              <p:nvPr/>
            </p:nvPicPr>
            <p:blipFill>
              <a:blip r:embed="rId1"/>
              <a:srcRect/>
              <a:stretch>
                <a:fillRect/>
              </a:stretch>
            </p:blipFill>
            <p:spPr bwMode="auto">
              <a:xfrm>
                <a:off x="3149599" y="1876636"/>
                <a:ext cx="5734757" cy="2293902"/>
              </a:xfrm>
              <a:prstGeom prst="rect">
                <a:avLst/>
              </a:prstGeom>
              <a:noFill/>
            </p:spPr>
          </p:pic>
          <p:sp>
            <p:nvSpPr>
              <p:cNvPr id="18" name="矩形 17"/>
              <p:cNvSpPr/>
              <p:nvPr/>
            </p:nvSpPr>
            <p:spPr>
              <a:xfrm>
                <a:off x="3217333" y="1896533"/>
                <a:ext cx="1682045" cy="406400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5379156" y="1936044"/>
                <a:ext cx="1157111" cy="279570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/>
          </p:nvSpPr>
          <p:spPr>
            <a:xfrm>
              <a:off x="1140178" y="4515556"/>
              <a:ext cx="970844" cy="4064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4272" y="1134598"/>
            <a:ext cx="3515995" cy="3670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2416527" y="1828801"/>
            <a:ext cx="7326652" cy="3533421"/>
            <a:chOff x="2574571" y="2156179"/>
            <a:chExt cx="6811681" cy="3285066"/>
          </a:xfrm>
        </p:grpSpPr>
        <p:pic>
          <p:nvPicPr>
            <p:cNvPr id="15" name="图片 14" descr="12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574571" y="2156179"/>
              <a:ext cx="6811681" cy="3285066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4143022" y="2991555"/>
              <a:ext cx="1862666" cy="666045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689319" y="211665"/>
            <a:ext cx="40181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FIFTH STEP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第五步   查看面试机会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190" y="3522345"/>
            <a:ext cx="7203440" cy="10610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1730" y="4660265"/>
            <a:ext cx="7218680" cy="65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2" name="组合 16"/>
          <p:cNvGrpSpPr/>
          <p:nvPr/>
        </p:nvGrpSpPr>
        <p:grpSpPr>
          <a:xfrm>
            <a:off x="1162754" y="1320801"/>
            <a:ext cx="5563159" cy="2253833"/>
            <a:chOff x="4391377" y="1891107"/>
            <a:chExt cx="4684890" cy="1898015"/>
          </a:xfrm>
        </p:grpSpPr>
        <p:pic>
          <p:nvPicPr>
            <p:cNvPr id="51201" name="Picture 1" descr="C:\Users\Administrator\Documents\Tencent Files\2934376483\Image\C2C\ZLYP3UR(0%S9Q`9S2J8M9QC.png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391377" y="1891107"/>
              <a:ext cx="4684890" cy="1898015"/>
            </a:xfrm>
            <a:prstGeom prst="rect">
              <a:avLst/>
            </a:prstGeom>
            <a:noFill/>
          </p:spPr>
        </p:pic>
        <p:sp>
          <p:nvSpPr>
            <p:cNvPr id="14" name="矩形 13"/>
            <p:cNvSpPr/>
            <p:nvPr/>
          </p:nvSpPr>
          <p:spPr>
            <a:xfrm>
              <a:off x="6084711" y="2314222"/>
              <a:ext cx="1072445" cy="451556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17"/>
          <p:cNvGrpSpPr/>
          <p:nvPr/>
        </p:nvGrpSpPr>
        <p:grpSpPr>
          <a:xfrm>
            <a:off x="4208278" y="3671922"/>
            <a:ext cx="7067656" cy="2979634"/>
            <a:chOff x="1924755" y="4073509"/>
            <a:chExt cx="5951868" cy="2509232"/>
          </a:xfrm>
        </p:grpSpPr>
        <p:sp>
          <p:nvSpPr>
            <p:cNvPr id="15" name="矩形 14"/>
            <p:cNvSpPr/>
            <p:nvPr/>
          </p:nvSpPr>
          <p:spPr>
            <a:xfrm>
              <a:off x="1924755" y="4752622"/>
              <a:ext cx="1072445" cy="37817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1202" name="Picture 2" descr="C:\Users\Administrator\Documents\Tencent Files\2934376483\Image\C2C\B3HRPS_F[~6I`V@)XW(KHU5.pn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995112" y="4073509"/>
              <a:ext cx="5881511" cy="2509232"/>
            </a:xfrm>
            <a:prstGeom prst="rect">
              <a:avLst/>
            </a:prstGeom>
            <a:noFill/>
          </p:spPr>
        </p:pic>
      </p:grpSp>
      <p:sp>
        <p:nvSpPr>
          <p:cNvPr id="11" name="矩形 10"/>
          <p:cNvSpPr/>
          <p:nvPr/>
        </p:nvSpPr>
        <p:spPr>
          <a:xfrm>
            <a:off x="666741" y="222956"/>
            <a:ext cx="69193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SIXTH STEP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第六步   加企业为</a:t>
            </a:r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QQ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好友，开启视频面试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990" y="2329180"/>
            <a:ext cx="5409565" cy="6800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680" y="3035935"/>
            <a:ext cx="5576570" cy="65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pic>
        <p:nvPicPr>
          <p:cNvPr id="16" name="图片 15" descr="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3678" y="1201564"/>
            <a:ext cx="5112988" cy="155196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504634" y="2970952"/>
            <a:ext cx="4837856" cy="3717117"/>
            <a:chOff x="5401168" y="2496819"/>
            <a:chExt cx="5029637" cy="3864470"/>
          </a:xfrm>
        </p:grpSpPr>
        <p:pic>
          <p:nvPicPr>
            <p:cNvPr id="17" name="内容占位符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01168" y="2496819"/>
              <a:ext cx="5029637" cy="386447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5486400" y="3838222"/>
              <a:ext cx="1174044" cy="32737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525911" y="5525911"/>
              <a:ext cx="1174044" cy="32737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655440" y="222956"/>
            <a:ext cx="699842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SEVEN STEP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第七步   反馈面试结果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3440" y="1988185"/>
            <a:ext cx="499046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852249" y="1967079"/>
            <a:ext cx="32752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08ECB0"/>
                </a:solidFill>
              </a:rPr>
              <a:t>感谢关注</a:t>
            </a:r>
            <a:endParaRPr lang="zh-CN" altLang="en-US" sz="6000" b="1" dirty="0" smtClean="0">
              <a:solidFill>
                <a:srgbClr val="08ECB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30740" y="3370606"/>
            <a:ext cx="835735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/>
              <a:t>Thanks for Your Attention</a:t>
            </a:r>
            <a:endParaRPr lang="zh-CN" altLang="en-US" sz="6000" b="1" dirty="0" smtClean="0"/>
          </a:p>
        </p:txBody>
      </p:sp>
      <p:sp>
        <p:nvSpPr>
          <p:cNvPr id="9" name="文本框 5"/>
          <p:cNvSpPr txBox="1"/>
          <p:nvPr/>
        </p:nvSpPr>
        <p:spPr>
          <a:xfrm>
            <a:off x="9520239" y="5650034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66750" y="243205"/>
            <a:ext cx="6651625" cy="1253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INTRODUCTION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“</a:t>
            </a:r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咸阳师范学院2016届毕业生</a:t>
            </a:r>
            <a:endParaRPr lang="zh-CN" altLang="en-US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          网络视频招聘会</a:t>
            </a:r>
            <a:endParaRPr lang="zh-CN" altLang="en-US" sz="20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58088" y="1895732"/>
            <a:ext cx="5907359" cy="762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2200" dirty="0" smtClean="0"/>
              <a:t>陕西省高等学校毕业生就业服务中心</a:t>
            </a:r>
            <a:endParaRPr sz="2200" dirty="0" smtClean="0"/>
          </a:p>
          <a:p>
            <a:r>
              <a:rPr sz="2200" dirty="0" smtClean="0"/>
              <a:t>咸阳师范学院</a:t>
            </a:r>
            <a:endParaRPr sz="2200" dirty="0" smtClean="0"/>
          </a:p>
        </p:txBody>
      </p:sp>
      <p:sp>
        <p:nvSpPr>
          <p:cNvPr id="24" name="矩形 23"/>
          <p:cNvSpPr/>
          <p:nvPr/>
        </p:nvSpPr>
        <p:spPr>
          <a:xfrm>
            <a:off x="382090" y="1509765"/>
            <a:ext cx="4598136" cy="6309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 smtClean="0"/>
              <a:t>      </a:t>
            </a:r>
            <a:r>
              <a:rPr lang="zh-CN" altLang="en-US" sz="1700" dirty="0" smtClean="0"/>
              <a:t>为深入贯彻党的十八届五中全会会议精神，落实</a:t>
            </a:r>
            <a:r>
              <a:rPr lang="en-US" altLang="zh-CN" sz="1700" dirty="0" smtClean="0"/>
              <a:t>《</a:t>
            </a:r>
            <a:r>
              <a:rPr lang="zh-CN" altLang="en-US" sz="1700" dirty="0" smtClean="0"/>
              <a:t>国务院关于进一步做好新形势下就业创业工作的意见</a:t>
            </a:r>
            <a:r>
              <a:rPr lang="en-US" altLang="zh-CN" sz="1700" dirty="0" smtClean="0"/>
              <a:t>》</a:t>
            </a:r>
            <a:r>
              <a:rPr lang="zh-CN" altLang="en-US" sz="1700" dirty="0" smtClean="0"/>
              <a:t>通知要求，积极深入实施就业优先战略，全力做好高校毕业生和就业困难人员就业工作。千方百计利用互联网和信息化新技术，广泛动员社会各界力量参与就业工作，进一步提高就业服务工作效率和效果，让企业和求职者对就业服务利好政策有参与感、获得感，咸阳师范学院将联合</a:t>
            </a:r>
            <a:r>
              <a:rPr lang="en-US" altLang="zh-CN" sz="1700" dirty="0" smtClean="0"/>
              <a:t>211</a:t>
            </a:r>
            <a:r>
              <a:rPr lang="zh-CN" altLang="en-US" sz="1700" dirty="0" smtClean="0"/>
              <a:t>校招网，举办咸阳师范学院2016届毕业生</a:t>
            </a:r>
            <a:r>
              <a:rPr lang="zh-CN" altLang="en-US" sz="1700" dirty="0" smtClean="0">
                <a:sym typeface="+mn-ea"/>
              </a:rPr>
              <a:t>网络视频招聘会。</a:t>
            </a:r>
            <a:endParaRPr lang="zh-CN" altLang="en-US" sz="1700" dirty="0" smtClean="0"/>
          </a:p>
          <a:p>
            <a:pPr>
              <a:lnSpc>
                <a:spcPct val="200000"/>
              </a:lnSpc>
            </a:pPr>
            <a:endParaRPr lang="zh-CN" altLang="en-US" sz="1700" dirty="0" smtClean="0"/>
          </a:p>
          <a:p>
            <a:pPr>
              <a:lnSpc>
                <a:spcPct val="200000"/>
              </a:lnSpc>
            </a:pPr>
            <a:endParaRPr lang="zh-CN" altLang="en-US" sz="1700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6088566" y="1302900"/>
            <a:ext cx="1261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主办方</a:t>
            </a:r>
            <a:endParaRPr lang="zh-CN" altLang="en-US" sz="28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89833" y="4433478"/>
            <a:ext cx="6337300" cy="2377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200" dirty="0" smtClean="0"/>
              <a:t>主题：</a:t>
            </a:r>
            <a:r>
              <a:rPr lang="zh-CN" altLang="en-US" sz="2200" dirty="0" smtClean="0">
                <a:sym typeface="+mn-ea"/>
              </a:rPr>
              <a:t>咸阳师范学院2016届毕业生网络视频招聘会</a:t>
            </a:r>
            <a:endParaRPr lang="zh-CN" altLang="en-US" sz="2200" dirty="0" smtClean="0"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2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时间：</a:t>
            </a:r>
            <a:r>
              <a:rPr sz="22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时间：2016年3月16日9:00～17:30</a:t>
            </a:r>
            <a:endParaRPr sz="22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2200" dirty="0" smtClean="0"/>
              <a:t>形式：网络招聘会场</a:t>
            </a:r>
            <a:r>
              <a:rPr lang="en-US" altLang="zh-CN" sz="2200" dirty="0" smtClean="0"/>
              <a:t>+QQ</a:t>
            </a:r>
            <a:r>
              <a:rPr lang="zh-CN" altLang="en-US" sz="2200" dirty="0" smtClean="0"/>
              <a:t>视频面试    </a:t>
            </a:r>
            <a:endParaRPr lang="zh-CN" altLang="en-US" sz="2200" dirty="0" smtClean="0"/>
          </a:p>
          <a:p>
            <a:pPr algn="l">
              <a:lnSpc>
                <a:spcPct val="150000"/>
              </a:lnSpc>
            </a:pPr>
            <a:endParaRPr lang="zh-CN" altLang="en-US" sz="2200" dirty="0" smtClean="0"/>
          </a:p>
          <a:p>
            <a:endParaRPr lang="zh-CN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934921" y="4009530"/>
            <a:ext cx="19800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招聘会安排</a:t>
            </a:r>
            <a:endParaRPr lang="zh-CN" altLang="en-US" sz="28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2" name="TextBox 21"/>
          <p:cNvSpPr txBox="1"/>
          <p:nvPr/>
        </p:nvSpPr>
        <p:spPr>
          <a:xfrm>
            <a:off x="6049010" y="2653030"/>
            <a:ext cx="129476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协办方</a:t>
            </a:r>
            <a:endParaRPr lang="zh-CN" altLang="en-US" sz="28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41390" y="3378835"/>
            <a:ext cx="3090545" cy="457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 dirty="0" smtClean="0">
                <a:latin typeface="+mn-ea"/>
                <a:sym typeface="+mn-ea"/>
              </a:rPr>
              <a:t>211</a:t>
            </a:r>
            <a:r>
              <a:rPr lang="zh-CN" altLang="en-US" sz="2400" dirty="0" smtClean="0">
                <a:latin typeface="+mn-ea"/>
                <a:sym typeface="+mn-ea"/>
              </a:rPr>
              <a:t>校招网</a:t>
            </a:r>
            <a:endParaRPr lang="zh-CN" altLang="en-US" sz="240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1098" y="228600"/>
            <a:ext cx="32787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USAGE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招聘单位使用方法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79334" y="1379958"/>
            <a:ext cx="1126431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/>
              <a:t>1</a:t>
            </a:r>
            <a:r>
              <a:rPr lang="zh-CN" altLang="en-US" dirty="0" smtClean="0"/>
              <a:t>、选择一个</a:t>
            </a:r>
            <a:r>
              <a:rPr lang="zh-CN" altLang="en-US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安静、整洁</a:t>
            </a:r>
            <a:r>
              <a:rPr lang="zh-CN" altLang="en-US" dirty="0" smtClean="0"/>
              <a:t>的场所，准备一台可上网电脑，须有</a:t>
            </a:r>
            <a:r>
              <a:rPr lang="zh-CN" altLang="en-US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摄像头、耳麦</a:t>
            </a:r>
            <a:r>
              <a:rPr lang="zh-CN" altLang="en-US" dirty="0" smtClean="0"/>
              <a:t>，可</a:t>
            </a:r>
            <a:r>
              <a:rPr lang="en-US" altLang="zh-CN" dirty="0" smtClean="0"/>
              <a:t>QQ</a:t>
            </a:r>
            <a:r>
              <a:rPr lang="zh-CN" altLang="en-US" dirty="0" smtClean="0"/>
              <a:t>视频；</a:t>
            </a:r>
            <a:endParaRPr lang="zh-CN" altLang="en-US" dirty="0" smtClean="0"/>
          </a:p>
          <a:p>
            <a:pPr>
              <a:lnSpc>
                <a:spcPct val="200000"/>
              </a:lnSpc>
            </a:pPr>
            <a:r>
              <a:rPr lang="en-US" altLang="zh-CN" dirty="0" smtClean="0"/>
              <a:t>2</a:t>
            </a:r>
            <a:r>
              <a:rPr lang="zh-CN" altLang="en-US" dirty="0" smtClean="0"/>
              <a:t>、提前</a:t>
            </a:r>
            <a:r>
              <a:rPr lang="en-US" altLang="zh-CN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5</a:t>
            </a:r>
            <a:r>
              <a:rPr lang="zh-CN" altLang="en-US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天</a:t>
            </a:r>
            <a:r>
              <a:rPr lang="zh-CN" altLang="en-US" dirty="0" smtClean="0"/>
              <a:t>登录</a:t>
            </a:r>
            <a:r>
              <a:rPr lang="en-US" altLang="zh-CN" dirty="0" smtClean="0"/>
              <a:t>211</a:t>
            </a:r>
            <a:r>
              <a:rPr lang="zh-CN" altLang="en-US" dirty="0" smtClean="0"/>
              <a:t>校招网，</a:t>
            </a:r>
            <a:r>
              <a:rPr lang="zh-CN" altLang="en-US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注册</a:t>
            </a:r>
            <a:r>
              <a:rPr lang="zh-CN" altLang="en-US" dirty="0" smtClean="0"/>
              <a:t>企业会员，完善企业简介，</a:t>
            </a:r>
            <a:r>
              <a:rPr lang="zh-CN" altLang="en-US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上传营业执照，代码证</a:t>
            </a:r>
            <a:r>
              <a:rPr lang="zh-CN" altLang="en-US" dirty="0" smtClean="0"/>
              <a:t>，发布招聘职位，并绑定</a:t>
            </a:r>
            <a:r>
              <a:rPr lang="en-US" altLang="zh-CN" dirty="0" smtClean="0"/>
              <a:t>HR</a:t>
            </a:r>
            <a:r>
              <a:rPr lang="zh-CN" altLang="en-US" dirty="0" smtClean="0"/>
              <a:t>工作</a:t>
            </a:r>
            <a:r>
              <a:rPr lang="en-US" altLang="zh-CN" dirty="0" smtClean="0"/>
              <a:t>QQ</a:t>
            </a:r>
            <a:r>
              <a:rPr lang="zh-CN" altLang="en-US" dirty="0" smtClean="0"/>
              <a:t>号码。</a:t>
            </a:r>
            <a:endParaRPr lang="zh-CN" altLang="en-US" dirty="0" smtClean="0"/>
          </a:p>
          <a:p>
            <a:pPr>
              <a:lnSpc>
                <a:spcPct val="200000"/>
              </a:lnSpc>
            </a:pPr>
            <a:r>
              <a:rPr lang="en-US" altLang="zh-CN" dirty="0" smtClean="0"/>
              <a:t>3</a:t>
            </a:r>
            <a:r>
              <a:rPr lang="zh-CN" altLang="en-US" dirty="0" smtClean="0"/>
              <a:t>、注册完毕，填写报名回执，发送至我邮箱，</a:t>
            </a:r>
            <a:r>
              <a:rPr lang="zh-CN" altLang="en-US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等待审核</a:t>
            </a:r>
            <a:r>
              <a:rPr lang="zh-CN" altLang="en-US" dirty="0" smtClean="0"/>
              <a:t>；审核通过后，企业可在招聘会当天进入网络会场。</a:t>
            </a:r>
            <a:endParaRPr lang="zh-CN" altLang="en-US" dirty="0" smtClean="0"/>
          </a:p>
          <a:p>
            <a:pPr>
              <a:lnSpc>
                <a:spcPct val="200000"/>
              </a:lnSpc>
            </a:pPr>
            <a:r>
              <a:rPr lang="en-US" altLang="zh-CN" dirty="0" smtClean="0"/>
              <a:t>4</a:t>
            </a:r>
            <a:r>
              <a:rPr lang="zh-CN" altLang="en-US" dirty="0" smtClean="0"/>
              <a:t>、进入会场后，能看到所有入场的求职毕业生。企业可以发送</a:t>
            </a:r>
            <a:r>
              <a:rPr lang="zh-CN" altLang="en-US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面试邀请</a:t>
            </a:r>
            <a:r>
              <a:rPr lang="zh-CN" altLang="en-US" dirty="0" smtClean="0"/>
              <a:t>，也可以查看收到的求职简历，并向</a:t>
            </a:r>
            <a:endParaRPr lang="en-US" altLang="zh-CN" dirty="0" smtClean="0"/>
          </a:p>
          <a:p>
            <a:pPr>
              <a:lnSpc>
                <a:spcPct val="200000"/>
              </a:lnSpc>
            </a:pPr>
            <a:r>
              <a:rPr lang="zh-CN" altLang="en-US" dirty="0" smtClean="0"/>
              <a:t>意向求职者发放面试通知书，加求职者</a:t>
            </a:r>
            <a:r>
              <a:rPr lang="en-US" altLang="zh-CN" dirty="0" smtClean="0"/>
              <a:t>QQ</a:t>
            </a:r>
            <a:r>
              <a:rPr lang="zh-CN" altLang="en-US" dirty="0" smtClean="0"/>
              <a:t>好友，</a:t>
            </a:r>
            <a:r>
              <a:rPr lang="zh-CN" altLang="en-US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启动</a:t>
            </a:r>
            <a:r>
              <a:rPr lang="en-US" altLang="zh-CN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QQ</a:t>
            </a:r>
            <a:r>
              <a:rPr lang="zh-CN" altLang="en-US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视频面试</a:t>
            </a:r>
            <a:r>
              <a:rPr lang="zh-CN" altLang="en-US" dirty="0" smtClean="0"/>
              <a:t>；</a:t>
            </a:r>
            <a:endParaRPr lang="zh-CN" altLang="en-US" dirty="0" smtClean="0"/>
          </a:p>
          <a:p>
            <a:pPr>
              <a:lnSpc>
                <a:spcPct val="200000"/>
              </a:lnSpc>
            </a:pPr>
            <a:r>
              <a:rPr lang="en-US" altLang="zh-CN" dirty="0" smtClean="0"/>
              <a:t>5</a:t>
            </a:r>
            <a:r>
              <a:rPr lang="zh-CN" altLang="en-US" dirty="0" smtClean="0"/>
              <a:t>、面试结束，向求职者</a:t>
            </a:r>
            <a:r>
              <a:rPr lang="zh-CN" altLang="en-US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发放面试结果</a:t>
            </a:r>
            <a:r>
              <a:rPr lang="zh-CN" altLang="en-US" dirty="0" smtClean="0"/>
              <a:t>，继续下一个面试。</a:t>
            </a:r>
            <a:endParaRPr lang="zh-CN" altLang="en-US" dirty="0" smtClean="0"/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1098" y="228600"/>
            <a:ext cx="26860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FIRST  STEP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第一步   注册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23534" y="2333449"/>
            <a:ext cx="4930600" cy="2821349"/>
            <a:chOff x="529382" y="2164115"/>
            <a:chExt cx="5210175" cy="2981325"/>
          </a:xfrm>
        </p:grpSpPr>
        <p:pic>
          <p:nvPicPr>
            <p:cNvPr id="16" name="图片 15" descr="1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529382" y="2164115"/>
              <a:ext cx="5210175" cy="2981325"/>
            </a:xfrm>
            <a:prstGeom prst="rect">
              <a:avLst/>
            </a:prstGeom>
            <a:ln w="9525">
              <a:solidFill>
                <a:srgbClr val="14A459"/>
              </a:solidFill>
            </a:ln>
          </p:spPr>
        </p:pic>
        <p:sp>
          <p:nvSpPr>
            <p:cNvPr id="17" name="椭圆 16"/>
            <p:cNvSpPr/>
            <p:nvPr/>
          </p:nvSpPr>
          <p:spPr>
            <a:xfrm>
              <a:off x="4459111" y="3759201"/>
              <a:ext cx="726896" cy="45155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28266" y="1484490"/>
            <a:ext cx="5587999" cy="4588934"/>
            <a:chOff x="6175022" y="2026356"/>
            <a:chExt cx="5587999" cy="4588934"/>
          </a:xfrm>
        </p:grpSpPr>
        <p:pic>
          <p:nvPicPr>
            <p:cNvPr id="19" name="图片 18" descr="2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75022" y="2560770"/>
              <a:ext cx="5587999" cy="4054520"/>
            </a:xfrm>
            <a:prstGeom prst="rect">
              <a:avLst/>
            </a:prstGeom>
          </p:spPr>
        </p:pic>
        <p:sp>
          <p:nvSpPr>
            <p:cNvPr id="21" name="矩形 20"/>
            <p:cNvSpPr/>
            <p:nvPr/>
          </p:nvSpPr>
          <p:spPr>
            <a:xfrm>
              <a:off x="8099778" y="2748845"/>
              <a:ext cx="1715911" cy="327378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/>
            <p:nvPr/>
          </p:nvCxnSpPr>
          <p:spPr>
            <a:xfrm rot="5400000" flipH="1" flipV="1">
              <a:off x="9053689" y="2528711"/>
              <a:ext cx="304800" cy="146756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8325553" y="2026356"/>
              <a:ext cx="20940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00B050"/>
                  </a:solidFill>
                  <a:latin typeface="微软雅黑" charset="0"/>
                  <a:ea typeface="微软雅黑" charset="0"/>
                </a:rPr>
                <a:t>“我”是企业</a:t>
              </a:r>
              <a:endPara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748896" y="2124427"/>
            <a:ext cx="2733675" cy="3638550"/>
            <a:chOff x="890941" y="2614436"/>
            <a:chExt cx="2733675" cy="3638550"/>
          </a:xfrm>
        </p:grpSpPr>
        <p:pic>
          <p:nvPicPr>
            <p:cNvPr id="18" name="图片 17" descr="18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90941" y="2614436"/>
              <a:ext cx="2733675" cy="3638550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1253067" y="3872089"/>
              <a:ext cx="790222" cy="282222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728986" y="1610606"/>
            <a:ext cx="5962650" cy="3952875"/>
            <a:chOff x="4774142" y="2457273"/>
            <a:chExt cx="5962650" cy="3952875"/>
          </a:xfrm>
        </p:grpSpPr>
        <p:pic>
          <p:nvPicPr>
            <p:cNvPr id="23" name="图片 22" descr="19.jp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774142" y="2457273"/>
              <a:ext cx="5962650" cy="3952875"/>
            </a:xfrm>
            <a:prstGeom prst="rect">
              <a:avLst/>
            </a:prstGeom>
          </p:spPr>
        </p:pic>
        <p:sp>
          <p:nvSpPr>
            <p:cNvPr id="24" name="矩形 23"/>
            <p:cNvSpPr/>
            <p:nvPr/>
          </p:nvSpPr>
          <p:spPr>
            <a:xfrm>
              <a:off x="7913511" y="3341512"/>
              <a:ext cx="835378" cy="3048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7919155" y="3742268"/>
              <a:ext cx="835378" cy="3048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706254" y="228600"/>
            <a:ext cx="31997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SECOND STEP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第二步  完善信息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01422" y="1298222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上传证照，完善企业简介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42472" y="1952977"/>
            <a:ext cx="6375750" cy="4154305"/>
            <a:chOff x="3106916" y="2494844"/>
            <a:chExt cx="6280473" cy="4092224"/>
          </a:xfrm>
        </p:grpSpPr>
        <p:pic>
          <p:nvPicPr>
            <p:cNvPr id="14" name="图片 13" descr="20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106916" y="2494844"/>
              <a:ext cx="6280473" cy="4092224"/>
            </a:xfrm>
            <a:prstGeom prst="rect">
              <a:avLst/>
            </a:prstGeom>
          </p:spPr>
        </p:pic>
        <p:sp>
          <p:nvSpPr>
            <p:cNvPr id="15" name="矩形 14"/>
            <p:cNvSpPr/>
            <p:nvPr/>
          </p:nvSpPr>
          <p:spPr>
            <a:xfrm>
              <a:off x="3364089" y="4459111"/>
              <a:ext cx="541867" cy="169333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矩形 17"/>
          <p:cNvSpPr/>
          <p:nvPr/>
        </p:nvSpPr>
        <p:spPr>
          <a:xfrm>
            <a:off x="683676" y="228600"/>
            <a:ext cx="31997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SECOND STEP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第二步  完善信息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501422" y="1298222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ym typeface="+mn-ea"/>
              </a:rPr>
              <a:t>发布招聘职位</a:t>
            </a:r>
            <a:endParaRPr lang="zh-CN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3" name="组合 19"/>
          <p:cNvGrpSpPr/>
          <p:nvPr/>
        </p:nvGrpSpPr>
        <p:grpSpPr>
          <a:xfrm>
            <a:off x="2613024" y="1783642"/>
            <a:ext cx="7061553" cy="4034918"/>
            <a:chOff x="6202891" y="2743199"/>
            <a:chExt cx="5571419" cy="3183467"/>
          </a:xfrm>
        </p:grpSpPr>
        <p:pic>
          <p:nvPicPr>
            <p:cNvPr id="17" name="图片 16" descr="21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202891" y="2743199"/>
              <a:ext cx="5571419" cy="3183467"/>
            </a:xfrm>
            <a:prstGeom prst="rect">
              <a:avLst/>
            </a:prstGeom>
          </p:spPr>
        </p:pic>
        <p:sp>
          <p:nvSpPr>
            <p:cNvPr id="19" name="矩形 18"/>
            <p:cNvSpPr/>
            <p:nvPr/>
          </p:nvSpPr>
          <p:spPr>
            <a:xfrm>
              <a:off x="6330950" y="5461000"/>
              <a:ext cx="673100" cy="1524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683676" y="228600"/>
            <a:ext cx="309810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THIRD STEP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第三步   报名参会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-1" y="200025"/>
            <a:ext cx="2085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211</a:t>
            </a:r>
            <a:r>
              <a:rPr lang="zh-CN" altLang="en-US" sz="2800" b="1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校招网</a:t>
            </a:r>
            <a:endParaRPr lang="zh-CN" altLang="en-US" sz="2800" b="1" dirty="0" smtClean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9520239" y="249267"/>
            <a:ext cx="26717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创</a:t>
            </a:r>
            <a:r>
              <a:rPr lang="zh-CN" altLang="en-US" sz="2000" b="1" dirty="0">
                <a:solidFill>
                  <a:srgbClr val="00B050"/>
                </a:solidFill>
                <a:latin typeface="微软雅黑" charset="0"/>
                <a:ea typeface="微软雅黑" charset="0"/>
              </a:rPr>
              <a:t>校园</a:t>
            </a:r>
            <a:r>
              <a:rPr lang="zh-CN" altLang="en-US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招聘第一品牌</a:t>
            </a:r>
            <a:endParaRPr lang="en-US" altLang="zh-CN" sz="2000" b="1" dirty="0" smtClean="0">
              <a:solidFill>
                <a:srgbClr val="00B050"/>
              </a:solidFill>
              <a:latin typeface="微软雅黑" charset="0"/>
              <a:ea typeface="微软雅黑" charset="0"/>
            </a:endParaRPr>
          </a:p>
          <a:p>
            <a:r>
              <a:rPr lang="en-US" altLang="zh-CN" sz="2000" b="1" dirty="0" smtClean="0">
                <a:solidFill>
                  <a:srgbClr val="00B050"/>
                </a:solidFill>
                <a:latin typeface="微软雅黑" charset="0"/>
                <a:ea typeface="微软雅黑" charset="0"/>
              </a:rPr>
              <a:t> www.211zph.com</a:t>
            </a:r>
            <a:endParaRPr lang="zh-CN" altLang="en-US" sz="2000" b="1" dirty="0">
              <a:solidFill>
                <a:srgbClr val="00B050"/>
              </a:solidFill>
              <a:latin typeface="微软雅黑" charset="0"/>
              <a:ea typeface="微软雅黑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24075" y="1966379"/>
            <a:ext cx="6399214" cy="2529672"/>
            <a:chOff x="803098" y="2259893"/>
            <a:chExt cx="6399214" cy="2529672"/>
          </a:xfrm>
        </p:grpSpPr>
        <p:pic>
          <p:nvPicPr>
            <p:cNvPr id="33" name="图片 32" descr="3.jp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03098" y="2259893"/>
              <a:ext cx="6399214" cy="2529672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4233333" y="2799644"/>
              <a:ext cx="1072445" cy="564445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905" y="3431820"/>
            <a:ext cx="7003037" cy="282222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66740" y="222954"/>
            <a:ext cx="47970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FOURTH STEP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第四步   登陆</a:t>
            </a:r>
            <a:r>
              <a:rPr lang="en-US" altLang="zh-CN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QQ</a:t>
            </a:r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，进入会场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7720" y="5140325"/>
            <a:ext cx="2384425" cy="11004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35825" y="5279390"/>
            <a:ext cx="2182495" cy="79692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2213</Words>
  <Application>Kingsoft Office WPP</Application>
  <PresentationFormat>自定义</PresentationFormat>
  <Paragraphs>243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123456</dc:creator>
  <cp:lastModifiedBy>Administrator</cp:lastModifiedBy>
  <cp:revision>101</cp:revision>
  <dcterms:created xsi:type="dcterms:W3CDTF">2015-11-16T09:54:00Z</dcterms:created>
  <dcterms:modified xsi:type="dcterms:W3CDTF">2016-03-11T02:59:54Z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2052-10.1.0.5457</vt:lpwstr>
  </property>
</Properties>
</file>